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2" r:id="rId14"/>
    <p:sldId id="275" r:id="rId15"/>
    <p:sldId id="276" r:id="rId16"/>
    <p:sldId id="277" r:id="rId17"/>
  </p:sldIdLst>
  <p:sldSz cx="14630400" cy="8229600"/>
  <p:notesSz cx="8229600" cy="146304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Nunito Semi Bold" panose="020B0604020202020204" charset="0"/>
      <p:regular r:id="rId23"/>
    </p:embeddedFont>
    <p:embeddedFont>
      <p:font typeface="PT Sans" panose="020B0503020203020204" pitchFamily="34" charset="0"/>
      <p:regular r:id="rId24"/>
      <p:bold r:id="rId25"/>
    </p:embeddedFont>
    <p:embeddedFont>
      <p:font typeface="PT Sans Bold" panose="020B0703020203020204" charset="0"/>
      <p:bold r:id="rId26"/>
    </p:embeddedFont>
  </p:embeddedFontLst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4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819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6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22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83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33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5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47762"/>
            <a:ext cx="64967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Comandos Básicos de Git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0" y="6188"/>
            <a:ext cx="830627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s-MX" sz="2000" b="1" dirty="0"/>
              <a:t>Fundamentos de Ingeniería de software 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ORT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478083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340287" y="4762976"/>
            <a:ext cx="279082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Gaston </a:t>
            </a:r>
            <a:r>
              <a:rPr lang="en-US" sz="2350" b="1" dirty="0" err="1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Frydlender</a:t>
            </a:r>
            <a:endParaRPr lang="en-US" sz="235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8D529B94-A231-792C-DF2C-D20EC00320ED}"/>
              </a:ext>
            </a:extLst>
          </p:cNvPr>
          <p:cNvSpPr/>
          <p:nvPr/>
        </p:nvSpPr>
        <p:spPr>
          <a:xfrm>
            <a:off x="1343491" y="5241607"/>
            <a:ext cx="279082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Sebastian Mendez</a:t>
            </a:r>
            <a:endParaRPr lang="en-US" sz="23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A25B5E7B-267C-A4E9-EA16-D86062797674}"/>
              </a:ext>
            </a:extLst>
          </p:cNvPr>
          <p:cNvSpPr/>
          <p:nvPr/>
        </p:nvSpPr>
        <p:spPr>
          <a:xfrm>
            <a:off x="1340286" y="5716283"/>
            <a:ext cx="279082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Facundo Martinez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456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Commits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608659"/>
            <a:ext cx="7468553" cy="3423047"/>
          </a:xfrm>
          <a:prstGeom prst="roundRect">
            <a:avLst>
              <a:gd name="adj" fmla="val 10490"/>
            </a:avLst>
          </a:prstGeom>
          <a:solidFill>
            <a:srgbClr val="CFD6FC"/>
          </a:solidFill>
          <a:ln/>
        </p:spPr>
      </p:sp>
      <p:sp>
        <p:nvSpPr>
          <p:cNvPr id="5" name="Shape 2"/>
          <p:cNvSpPr/>
          <p:nvPr/>
        </p:nvSpPr>
        <p:spPr>
          <a:xfrm>
            <a:off x="825818" y="2608659"/>
            <a:ext cx="7492365" cy="3423047"/>
          </a:xfrm>
          <a:prstGeom prst="roundRect">
            <a:avLst>
              <a:gd name="adj" fmla="val 1049"/>
            </a:avLst>
          </a:prstGeom>
          <a:solidFill>
            <a:srgbClr val="CFD6FC"/>
          </a:solidFill>
          <a:ln/>
        </p:spPr>
      </p:sp>
      <p:sp>
        <p:nvSpPr>
          <p:cNvPr id="6" name="Text 3"/>
          <p:cNvSpPr/>
          <p:nvPr/>
        </p:nvSpPr>
        <p:spPr>
          <a:xfrm>
            <a:off x="1065133" y="2788087"/>
            <a:ext cx="7013734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Commit básico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commit -m "Añadir función de login"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Commit con descripción extendida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commit -m "Añadir función de login" -m "Implementación con JWT"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Commit rápido (solo archivos ya rastreados)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commit -am "Corregir error en formulario"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30090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 buen mensaje completa la frase: Este commit va a...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56021"/>
            <a:ext cx="78838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Comparando Cambios (git diff)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58327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Cambios no preparados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837724" y="4731425"/>
            <a:ext cx="2800826" cy="741878"/>
          </a:xfrm>
          <a:prstGeom prst="roundRect">
            <a:avLst>
              <a:gd name="adj" fmla="val 48400"/>
            </a:avLst>
          </a:prstGeom>
          <a:solidFill>
            <a:srgbClr val="CFD6FC"/>
          </a:solidFill>
          <a:ln/>
        </p:spPr>
      </p:sp>
      <p:sp>
        <p:nvSpPr>
          <p:cNvPr id="5" name="Shape 3"/>
          <p:cNvSpPr/>
          <p:nvPr/>
        </p:nvSpPr>
        <p:spPr>
          <a:xfrm>
            <a:off x="825818" y="4731425"/>
            <a:ext cx="2824639" cy="741878"/>
          </a:xfrm>
          <a:prstGeom prst="roundRect">
            <a:avLst>
              <a:gd name="adj" fmla="val 4840"/>
            </a:avLst>
          </a:prstGeom>
          <a:solidFill>
            <a:srgbClr val="CFD6FC"/>
          </a:solidFill>
          <a:ln/>
        </p:spPr>
      </p:sp>
      <p:sp>
        <p:nvSpPr>
          <p:cNvPr id="6" name="Text 4"/>
          <p:cNvSpPr/>
          <p:nvPr/>
        </p:nvSpPr>
        <p:spPr>
          <a:xfrm>
            <a:off x="1065133" y="4910852"/>
            <a:ext cx="234600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diff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230053" y="3758327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Cambios preparados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4230053" y="4379476"/>
            <a:ext cx="2800826" cy="741878"/>
          </a:xfrm>
          <a:prstGeom prst="roundRect">
            <a:avLst>
              <a:gd name="adj" fmla="val 48400"/>
            </a:avLst>
          </a:prstGeom>
          <a:solidFill>
            <a:srgbClr val="CFD6FC"/>
          </a:solidFill>
          <a:ln/>
        </p:spPr>
      </p:sp>
      <p:sp>
        <p:nvSpPr>
          <p:cNvPr id="9" name="Shape 7"/>
          <p:cNvSpPr/>
          <p:nvPr/>
        </p:nvSpPr>
        <p:spPr>
          <a:xfrm>
            <a:off x="4218146" y="4379476"/>
            <a:ext cx="2824639" cy="741878"/>
          </a:xfrm>
          <a:prstGeom prst="roundRect">
            <a:avLst>
              <a:gd name="adj" fmla="val 4840"/>
            </a:avLst>
          </a:prstGeom>
          <a:solidFill>
            <a:srgbClr val="CFD6FC"/>
          </a:solidFill>
          <a:ln/>
        </p:spPr>
      </p:sp>
      <p:sp>
        <p:nvSpPr>
          <p:cNvPr id="10" name="Text 8"/>
          <p:cNvSpPr/>
          <p:nvPr/>
        </p:nvSpPr>
        <p:spPr>
          <a:xfrm>
            <a:off x="4457462" y="4558903"/>
            <a:ext cx="234600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diff --staged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22381" y="3758327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Entre commits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622381" y="4379476"/>
            <a:ext cx="2800826" cy="1124903"/>
          </a:xfrm>
          <a:prstGeom prst="roundRect">
            <a:avLst>
              <a:gd name="adj" fmla="val 31920"/>
            </a:avLst>
          </a:prstGeom>
          <a:solidFill>
            <a:srgbClr val="CFD6FC"/>
          </a:solidFill>
          <a:ln/>
        </p:spPr>
      </p:sp>
      <p:sp>
        <p:nvSpPr>
          <p:cNvPr id="13" name="Shape 11"/>
          <p:cNvSpPr/>
          <p:nvPr/>
        </p:nvSpPr>
        <p:spPr>
          <a:xfrm>
            <a:off x="7610475" y="4379476"/>
            <a:ext cx="2824639" cy="1124903"/>
          </a:xfrm>
          <a:prstGeom prst="roundRect">
            <a:avLst>
              <a:gd name="adj" fmla="val 3192"/>
            </a:avLst>
          </a:prstGeom>
          <a:solidFill>
            <a:srgbClr val="CFD6FC"/>
          </a:solidFill>
          <a:ln/>
        </p:spPr>
      </p:sp>
      <p:sp>
        <p:nvSpPr>
          <p:cNvPr id="14" name="Text 12"/>
          <p:cNvSpPr/>
          <p:nvPr/>
        </p:nvSpPr>
        <p:spPr>
          <a:xfrm>
            <a:off x="7849791" y="4558903"/>
            <a:ext cx="234600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diff HEAD~1 HEAD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1014710" y="3758327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Archivo específico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11014710" y="4379476"/>
            <a:ext cx="2800826" cy="741878"/>
          </a:xfrm>
          <a:prstGeom prst="roundRect">
            <a:avLst>
              <a:gd name="adj" fmla="val 48400"/>
            </a:avLst>
          </a:prstGeom>
          <a:solidFill>
            <a:srgbClr val="CFD6FC"/>
          </a:solidFill>
          <a:ln/>
        </p:spPr>
      </p:sp>
      <p:sp>
        <p:nvSpPr>
          <p:cNvPr id="17" name="Shape 15"/>
          <p:cNvSpPr/>
          <p:nvPr/>
        </p:nvSpPr>
        <p:spPr>
          <a:xfrm>
            <a:off x="11002804" y="4379476"/>
            <a:ext cx="2824639" cy="741878"/>
          </a:xfrm>
          <a:prstGeom prst="roundRect">
            <a:avLst>
              <a:gd name="adj" fmla="val 4840"/>
            </a:avLst>
          </a:prstGeom>
          <a:solidFill>
            <a:srgbClr val="CFD6FC"/>
          </a:solidFill>
          <a:ln/>
        </p:spPr>
      </p:sp>
      <p:sp>
        <p:nvSpPr>
          <p:cNvPr id="18" name="Text 16"/>
          <p:cNvSpPr/>
          <p:nvPr/>
        </p:nvSpPr>
        <p:spPr>
          <a:xfrm>
            <a:off x="11242119" y="4558903"/>
            <a:ext cx="234600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diff -- archivo.txt</a:t>
            </a:r>
            <a:endParaRPr lang="en-US" sz="185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9C31727-4B52-B83D-B08A-1BF1D562E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660" y="7583042"/>
            <a:ext cx="2257740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53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66595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Corrigiendo Errores en Git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801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Descartar cambios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837724" y="3422452"/>
            <a:ext cx="3851434" cy="741878"/>
          </a:xfrm>
          <a:prstGeom prst="roundRect">
            <a:avLst>
              <a:gd name="adj" fmla="val 48400"/>
            </a:avLst>
          </a:prstGeom>
          <a:solidFill>
            <a:srgbClr val="CFD6FC"/>
          </a:solidFill>
          <a:ln/>
        </p:spPr>
      </p:sp>
      <p:sp>
        <p:nvSpPr>
          <p:cNvPr id="5" name="Shape 3"/>
          <p:cNvSpPr/>
          <p:nvPr/>
        </p:nvSpPr>
        <p:spPr>
          <a:xfrm>
            <a:off x="825818" y="3422452"/>
            <a:ext cx="3875246" cy="741878"/>
          </a:xfrm>
          <a:prstGeom prst="roundRect">
            <a:avLst>
              <a:gd name="adj" fmla="val 4840"/>
            </a:avLst>
          </a:prstGeom>
          <a:solidFill>
            <a:srgbClr val="CFD6FC"/>
          </a:solidFill>
          <a:ln/>
        </p:spPr>
      </p:sp>
      <p:sp>
        <p:nvSpPr>
          <p:cNvPr id="6" name="Text 4"/>
          <p:cNvSpPr/>
          <p:nvPr/>
        </p:nvSpPr>
        <p:spPr>
          <a:xfrm>
            <a:off x="1065133" y="3601879"/>
            <a:ext cx="33966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restore archivo.txt</a:t>
            </a:r>
            <a:endParaRPr lang="en-US" sz="18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223516" y="3183969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9941243" y="2801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Deshacer staging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9941243" y="3422452"/>
            <a:ext cx="3851434" cy="741878"/>
          </a:xfrm>
          <a:prstGeom prst="roundRect">
            <a:avLst>
              <a:gd name="adj" fmla="val 48400"/>
            </a:avLst>
          </a:prstGeom>
          <a:solidFill>
            <a:srgbClr val="CFD6FC"/>
          </a:solidFill>
          <a:ln/>
        </p:spPr>
      </p:sp>
      <p:sp>
        <p:nvSpPr>
          <p:cNvPr id="11" name="Shape 8"/>
          <p:cNvSpPr/>
          <p:nvPr/>
        </p:nvSpPr>
        <p:spPr>
          <a:xfrm>
            <a:off x="9929336" y="3422452"/>
            <a:ext cx="3875246" cy="741878"/>
          </a:xfrm>
          <a:prstGeom prst="roundRect">
            <a:avLst>
              <a:gd name="adj" fmla="val 4840"/>
            </a:avLst>
          </a:prstGeom>
          <a:solidFill>
            <a:srgbClr val="CFD6FC"/>
          </a:solidFill>
          <a:ln/>
        </p:spPr>
      </p:sp>
      <p:sp>
        <p:nvSpPr>
          <p:cNvPr id="12" name="Text 9"/>
          <p:cNvSpPr/>
          <p:nvPr/>
        </p:nvSpPr>
        <p:spPr>
          <a:xfrm>
            <a:off x="10168652" y="3601879"/>
            <a:ext cx="33966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restore --staged archivo.txt</a:t>
            </a:r>
            <a:endParaRPr lang="en-US" sz="18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434388" y="35697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5" name="Text 11"/>
          <p:cNvSpPr/>
          <p:nvPr/>
        </p:nvSpPr>
        <p:spPr>
          <a:xfrm>
            <a:off x="9941243" y="52479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Modificar commit</a:t>
            </a:r>
            <a:endParaRPr lang="en-US" sz="2200" dirty="0"/>
          </a:p>
        </p:txBody>
      </p:sp>
      <p:sp>
        <p:nvSpPr>
          <p:cNvPr id="16" name="Shape 12"/>
          <p:cNvSpPr/>
          <p:nvPr/>
        </p:nvSpPr>
        <p:spPr>
          <a:xfrm>
            <a:off x="9941243" y="5869067"/>
            <a:ext cx="3851434" cy="741878"/>
          </a:xfrm>
          <a:prstGeom prst="roundRect">
            <a:avLst>
              <a:gd name="adj" fmla="val 48400"/>
            </a:avLst>
          </a:prstGeom>
          <a:solidFill>
            <a:srgbClr val="CFD6FC"/>
          </a:solidFill>
          <a:ln/>
        </p:spPr>
      </p:sp>
      <p:sp>
        <p:nvSpPr>
          <p:cNvPr id="17" name="Shape 13"/>
          <p:cNvSpPr/>
          <p:nvPr/>
        </p:nvSpPr>
        <p:spPr>
          <a:xfrm>
            <a:off x="9929336" y="5869067"/>
            <a:ext cx="3875246" cy="741878"/>
          </a:xfrm>
          <a:prstGeom prst="roundRect">
            <a:avLst>
              <a:gd name="adj" fmla="val 4840"/>
            </a:avLst>
          </a:prstGeom>
          <a:solidFill>
            <a:srgbClr val="CFD6FC"/>
          </a:solidFill>
          <a:ln/>
        </p:spPr>
      </p:sp>
      <p:sp>
        <p:nvSpPr>
          <p:cNvPr id="18" name="Text 14"/>
          <p:cNvSpPr/>
          <p:nvPr/>
        </p:nvSpPr>
        <p:spPr>
          <a:xfrm>
            <a:off x="10168652" y="6048494"/>
            <a:ext cx="33966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commit --amend</a:t>
            </a:r>
            <a:endParaRPr lang="en-US" sz="1850" dirty="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8048625" y="578060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21" name="Text 16"/>
          <p:cNvSpPr/>
          <p:nvPr/>
        </p:nvSpPr>
        <p:spPr>
          <a:xfrm>
            <a:off x="1872972" y="52479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Revertir commit</a:t>
            </a:r>
            <a:endParaRPr lang="en-US" sz="2200" dirty="0"/>
          </a:p>
        </p:txBody>
      </p:sp>
      <p:sp>
        <p:nvSpPr>
          <p:cNvPr id="22" name="Shape 17"/>
          <p:cNvSpPr/>
          <p:nvPr/>
        </p:nvSpPr>
        <p:spPr>
          <a:xfrm>
            <a:off x="837724" y="5869067"/>
            <a:ext cx="3851434" cy="741878"/>
          </a:xfrm>
          <a:prstGeom prst="roundRect">
            <a:avLst>
              <a:gd name="adj" fmla="val 48400"/>
            </a:avLst>
          </a:prstGeom>
          <a:solidFill>
            <a:srgbClr val="CFD6FC"/>
          </a:solidFill>
          <a:ln/>
        </p:spPr>
      </p:sp>
      <p:sp>
        <p:nvSpPr>
          <p:cNvPr id="23" name="Shape 18"/>
          <p:cNvSpPr/>
          <p:nvPr/>
        </p:nvSpPr>
        <p:spPr>
          <a:xfrm>
            <a:off x="825818" y="5869067"/>
            <a:ext cx="3875246" cy="741878"/>
          </a:xfrm>
          <a:prstGeom prst="roundRect">
            <a:avLst>
              <a:gd name="adj" fmla="val 4840"/>
            </a:avLst>
          </a:prstGeom>
          <a:solidFill>
            <a:srgbClr val="CFD6FC"/>
          </a:solidFill>
          <a:ln/>
        </p:spPr>
      </p:sp>
      <p:sp>
        <p:nvSpPr>
          <p:cNvPr id="24" name="Text 19"/>
          <p:cNvSpPr/>
          <p:nvPr/>
        </p:nvSpPr>
        <p:spPr>
          <a:xfrm>
            <a:off x="1065133" y="6048494"/>
            <a:ext cx="33966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revert HEAD</a:t>
            </a:r>
            <a:endParaRPr lang="en-US" sz="1850" dirty="0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5837753" y="5394841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800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C704ABB4-8138-51C6-BAC2-13FA50863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72660" y="7545036"/>
            <a:ext cx="2257740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73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370" y="529828"/>
            <a:ext cx="7073860" cy="566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Marcando Versiones con Etiquetas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74370" y="1481852"/>
            <a:ext cx="1660208" cy="1482328"/>
          </a:xfrm>
          <a:prstGeom prst="roundRect">
            <a:avLst>
              <a:gd name="adj" fmla="val 1950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68981" y="2053590"/>
            <a:ext cx="270986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2527221" y="1674495"/>
            <a:ext cx="1495782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Crear etiqueta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2527221" y="2174558"/>
            <a:ext cx="1495782" cy="596979"/>
          </a:xfrm>
          <a:prstGeom prst="roundRect">
            <a:avLst>
              <a:gd name="adj" fmla="val 48419"/>
            </a:avLst>
          </a:prstGeom>
          <a:solidFill>
            <a:srgbClr val="CFD6FC"/>
          </a:solidFill>
          <a:ln/>
        </p:spPr>
      </p:sp>
      <p:sp>
        <p:nvSpPr>
          <p:cNvPr id="7" name="Shape 5"/>
          <p:cNvSpPr/>
          <p:nvPr/>
        </p:nvSpPr>
        <p:spPr>
          <a:xfrm>
            <a:off x="2517696" y="2174558"/>
            <a:ext cx="1514832" cy="596979"/>
          </a:xfrm>
          <a:prstGeom prst="roundRect">
            <a:avLst>
              <a:gd name="adj" fmla="val 4842"/>
            </a:avLst>
          </a:prstGeom>
          <a:solidFill>
            <a:srgbClr val="CFD6FC"/>
          </a:solidFill>
          <a:ln/>
        </p:spPr>
      </p:sp>
      <p:sp>
        <p:nvSpPr>
          <p:cNvPr id="8" name="Text 6"/>
          <p:cNvSpPr/>
          <p:nvPr/>
        </p:nvSpPr>
        <p:spPr>
          <a:xfrm>
            <a:off x="2710339" y="2318980"/>
            <a:ext cx="112954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tag v1.0.0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2430899" y="2954655"/>
            <a:ext cx="11428809" cy="11430"/>
          </a:xfrm>
          <a:prstGeom prst="roundRect">
            <a:avLst>
              <a:gd name="adj" fmla="val 2528888"/>
            </a:avLst>
          </a:prstGeom>
          <a:solidFill>
            <a:srgbClr val="2D4DF2"/>
          </a:solidFill>
          <a:ln/>
        </p:spPr>
      </p:sp>
      <p:sp>
        <p:nvSpPr>
          <p:cNvPr id="10" name="Shape 8"/>
          <p:cNvSpPr/>
          <p:nvPr/>
        </p:nvSpPr>
        <p:spPr>
          <a:xfrm>
            <a:off x="674370" y="3060502"/>
            <a:ext cx="3320415" cy="1482328"/>
          </a:xfrm>
          <a:prstGeom prst="roundRect">
            <a:avLst>
              <a:gd name="adj" fmla="val 19500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2199084" y="3632240"/>
            <a:ext cx="270986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4187428" y="3253145"/>
            <a:ext cx="176057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Etiqueta anotada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4187428" y="3753207"/>
            <a:ext cx="1760577" cy="596979"/>
          </a:xfrm>
          <a:prstGeom prst="roundRect">
            <a:avLst>
              <a:gd name="adj" fmla="val 48419"/>
            </a:avLst>
          </a:prstGeom>
          <a:solidFill>
            <a:srgbClr val="CFD6FC"/>
          </a:solidFill>
          <a:ln/>
        </p:spPr>
      </p:sp>
      <p:sp>
        <p:nvSpPr>
          <p:cNvPr id="14" name="Shape 12"/>
          <p:cNvSpPr/>
          <p:nvPr/>
        </p:nvSpPr>
        <p:spPr>
          <a:xfrm>
            <a:off x="4177903" y="3753207"/>
            <a:ext cx="1779627" cy="596979"/>
          </a:xfrm>
          <a:prstGeom prst="roundRect">
            <a:avLst>
              <a:gd name="adj" fmla="val 4842"/>
            </a:avLst>
          </a:prstGeom>
          <a:solidFill>
            <a:srgbClr val="CFD6FC"/>
          </a:solidFill>
          <a:ln/>
        </p:spPr>
      </p:sp>
      <p:sp>
        <p:nvSpPr>
          <p:cNvPr id="15" name="Text 13"/>
          <p:cNvSpPr/>
          <p:nvPr/>
        </p:nvSpPr>
        <p:spPr>
          <a:xfrm>
            <a:off x="4370546" y="3897630"/>
            <a:ext cx="1394341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tag -a v1.0.0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4091107" y="4533305"/>
            <a:ext cx="9768602" cy="11430"/>
          </a:xfrm>
          <a:prstGeom prst="roundRect">
            <a:avLst>
              <a:gd name="adj" fmla="val 2528888"/>
            </a:avLst>
          </a:prstGeom>
          <a:solidFill>
            <a:srgbClr val="018CE1"/>
          </a:solidFill>
          <a:ln/>
        </p:spPr>
      </p:sp>
      <p:sp>
        <p:nvSpPr>
          <p:cNvPr id="17" name="Shape 15"/>
          <p:cNvSpPr/>
          <p:nvPr/>
        </p:nvSpPr>
        <p:spPr>
          <a:xfrm>
            <a:off x="674370" y="4639151"/>
            <a:ext cx="4980623" cy="1482328"/>
          </a:xfrm>
          <a:prstGeom prst="roundRect">
            <a:avLst>
              <a:gd name="adj" fmla="val 19500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3029188" y="5210889"/>
            <a:ext cx="270986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5847636" y="4831794"/>
            <a:ext cx="159781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Listar etiquetas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5847636" y="5331857"/>
            <a:ext cx="1597819" cy="596979"/>
          </a:xfrm>
          <a:prstGeom prst="roundRect">
            <a:avLst>
              <a:gd name="adj" fmla="val 48419"/>
            </a:avLst>
          </a:prstGeom>
          <a:solidFill>
            <a:srgbClr val="CFD6FC"/>
          </a:solidFill>
          <a:ln/>
        </p:spPr>
      </p:sp>
      <p:sp>
        <p:nvSpPr>
          <p:cNvPr id="21" name="Shape 19"/>
          <p:cNvSpPr/>
          <p:nvPr/>
        </p:nvSpPr>
        <p:spPr>
          <a:xfrm>
            <a:off x="5838111" y="5331857"/>
            <a:ext cx="1616869" cy="596979"/>
          </a:xfrm>
          <a:prstGeom prst="roundRect">
            <a:avLst>
              <a:gd name="adj" fmla="val 4842"/>
            </a:avLst>
          </a:prstGeom>
          <a:solidFill>
            <a:srgbClr val="CFD6FC"/>
          </a:solidFill>
          <a:ln/>
        </p:spPr>
      </p:sp>
      <p:sp>
        <p:nvSpPr>
          <p:cNvPr id="22" name="Text 20"/>
          <p:cNvSpPr/>
          <p:nvPr/>
        </p:nvSpPr>
        <p:spPr>
          <a:xfrm>
            <a:off x="6030754" y="5476280"/>
            <a:ext cx="123158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tag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5751314" y="6111954"/>
            <a:ext cx="8108394" cy="11430"/>
          </a:xfrm>
          <a:prstGeom prst="roundRect">
            <a:avLst>
              <a:gd name="adj" fmla="val 2528888"/>
            </a:avLst>
          </a:prstGeom>
          <a:solidFill>
            <a:srgbClr val="DA33BF"/>
          </a:solidFill>
          <a:ln/>
        </p:spPr>
      </p:sp>
      <p:sp>
        <p:nvSpPr>
          <p:cNvPr id="24" name="Shape 22"/>
          <p:cNvSpPr/>
          <p:nvPr/>
        </p:nvSpPr>
        <p:spPr>
          <a:xfrm>
            <a:off x="674370" y="6217801"/>
            <a:ext cx="6640830" cy="1482328"/>
          </a:xfrm>
          <a:prstGeom prst="roundRect">
            <a:avLst>
              <a:gd name="adj" fmla="val 1950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3859292" y="6789539"/>
            <a:ext cx="270986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507843" y="6410444"/>
            <a:ext cx="2193846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Publicar etiquetas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507843" y="6910507"/>
            <a:ext cx="2193846" cy="596979"/>
          </a:xfrm>
          <a:prstGeom prst="roundRect">
            <a:avLst>
              <a:gd name="adj" fmla="val 48419"/>
            </a:avLst>
          </a:prstGeom>
          <a:solidFill>
            <a:srgbClr val="CFD6FC"/>
          </a:solidFill>
          <a:ln/>
        </p:spPr>
      </p:sp>
      <p:sp>
        <p:nvSpPr>
          <p:cNvPr id="28" name="Shape 26"/>
          <p:cNvSpPr/>
          <p:nvPr/>
        </p:nvSpPr>
        <p:spPr>
          <a:xfrm>
            <a:off x="7498318" y="6910507"/>
            <a:ext cx="2212896" cy="596979"/>
          </a:xfrm>
          <a:prstGeom prst="roundRect">
            <a:avLst>
              <a:gd name="adj" fmla="val 4842"/>
            </a:avLst>
          </a:prstGeom>
          <a:solidFill>
            <a:srgbClr val="CFD6FC"/>
          </a:solidFill>
          <a:ln/>
        </p:spPr>
      </p:sp>
      <p:sp>
        <p:nvSpPr>
          <p:cNvPr id="29" name="Text 27"/>
          <p:cNvSpPr/>
          <p:nvPr/>
        </p:nvSpPr>
        <p:spPr>
          <a:xfrm>
            <a:off x="7690961" y="7054929"/>
            <a:ext cx="182760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push origin --tags</a:t>
            </a:r>
            <a:endParaRPr lang="en-US" sz="1500"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4A78B13B-B160-0CE2-EEE1-FC97222E0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29" y="7562757"/>
            <a:ext cx="2257740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82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56190"/>
            <a:ext cx="61289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Interfaz Gráfica para Git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1918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Explorando herramientas visuales para Git: Git GUI, GitKraken, SourceTree, GitHub Desktop, VS Code, IntelliJ/PyCharm.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497228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374490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478702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Manos a la Obra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4302" y="176915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Configurar Git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2034302" y="2190274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Nombre, email.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4302" y="2989778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Crear Repositorio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2034302" y="3410903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Local.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4007048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34302" y="4210407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Añadir y Modificar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2034302" y="4631531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Archivos.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34302" y="543103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Crear Commits</a:t>
            </a:r>
            <a:endParaRPr lang="en-US" sz="185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89FF264-45BD-922B-A1E5-0DA05FEAA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72660" y="7562757"/>
            <a:ext cx="2257740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2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14515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¡Gracias!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208145"/>
            <a:ext cx="7468553" cy="876300"/>
          </a:xfrm>
          <a:prstGeom prst="roundRect">
            <a:avLst>
              <a:gd name="adj" fmla="val 4097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44703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¿Preguntas?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78012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049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s-UY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Planificación</a:t>
            </a:r>
            <a:endParaRPr lang="es-UY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40268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7974" y="246066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4026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Introducción a Git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837724" y="371891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37974" y="377690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615559" y="37189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Configuración inicial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837724" y="503515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7974" y="509313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615559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Comandos básicos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837724" y="635138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37974" y="640937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615559" y="63513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Practica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6916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¿Qué es Git?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932152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3194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Sistema distribuido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3689866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Sistema de control de versiones distribuido.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932152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3833" y="3194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Creador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53833" y="3689866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Creado por Linus Torvalds en 2005.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957405"/>
            <a:ext cx="7468553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9899" y="52195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Colaboración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9899" y="5715119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Facilita la colaboración entre desarrolladores.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7565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Ventajas de Git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438644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240411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Historial completo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5087898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Seguimiento de todos los cambios.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3438644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4240411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Ramas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4735949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Desarrollo aislado de funcionalidades.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3438644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4240530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Velocidad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4736068"/>
            <a:ext cx="22502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Operaciones locales rápidas.</a:t>
            </a:r>
            <a:endParaRPr lang="en-US" sz="185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1B9EB44-80F4-8F92-6D52-D9459EB0B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0684" y="7562757"/>
            <a:ext cx="2257740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428869"/>
            <a:ext cx="67878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Conceptos Fundamentales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491859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7311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Working Directory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22671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Modificas tus archivos.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928110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1674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Staging Area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66296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Preparación para el próximo commit.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364361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6036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Repository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09921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Historial permanente de cambios.</a:t>
            </a:r>
            <a:endParaRPr lang="en-US" sz="1850" dirty="0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B0854C84-58EA-95F9-CCDA-3A2D9EC44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4983" y="-1"/>
            <a:ext cx="5361514" cy="81592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3712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Configuración Inicial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00112"/>
            <a:ext cx="7468553" cy="3040023"/>
          </a:xfrm>
          <a:prstGeom prst="roundRect">
            <a:avLst>
              <a:gd name="adj" fmla="val 11811"/>
            </a:avLst>
          </a:prstGeom>
          <a:solidFill>
            <a:srgbClr val="CFD6FC"/>
          </a:solidFill>
          <a:ln/>
        </p:spPr>
      </p:sp>
      <p:sp>
        <p:nvSpPr>
          <p:cNvPr id="5" name="Shape 2"/>
          <p:cNvSpPr/>
          <p:nvPr/>
        </p:nvSpPr>
        <p:spPr>
          <a:xfrm>
            <a:off x="6312218" y="2800112"/>
            <a:ext cx="7492365" cy="3040023"/>
          </a:xfrm>
          <a:prstGeom prst="roundRect">
            <a:avLst>
              <a:gd name="adj" fmla="val 1181"/>
            </a:avLst>
          </a:prstGeom>
          <a:solidFill>
            <a:srgbClr val="CFD6FC"/>
          </a:solidFill>
          <a:ln/>
        </p:spPr>
      </p:sp>
      <p:sp>
        <p:nvSpPr>
          <p:cNvPr id="6" name="Text 3"/>
          <p:cNvSpPr/>
          <p:nvPr/>
        </p:nvSpPr>
        <p:spPr>
          <a:xfrm>
            <a:off x="6551533" y="2979539"/>
            <a:ext cx="7013734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Configurar nombre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config --global user.name "Tu Nombre"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Configurar email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config --global user.email "tu@email.com"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Verificar configuración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config --list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610933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Configuración necesaria antes de primer commit.</a:t>
            </a:r>
            <a:endParaRPr lang="en-US" sz="185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CB156C1-3C43-E982-6EA4-402573D51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2660" y="7562757"/>
            <a:ext cx="2257740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7299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Crear un Repositorio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75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Crear desde cero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837724" y="3996452"/>
            <a:ext cx="6185535" cy="1890951"/>
          </a:xfrm>
          <a:prstGeom prst="roundRect">
            <a:avLst>
              <a:gd name="adj" fmla="val 18989"/>
            </a:avLst>
          </a:prstGeom>
          <a:solidFill>
            <a:srgbClr val="CFD6FC"/>
          </a:solidFill>
          <a:ln/>
        </p:spPr>
      </p:sp>
      <p:sp>
        <p:nvSpPr>
          <p:cNvPr id="5" name="Shape 3"/>
          <p:cNvSpPr/>
          <p:nvPr/>
        </p:nvSpPr>
        <p:spPr>
          <a:xfrm>
            <a:off x="825818" y="3996452"/>
            <a:ext cx="6209348" cy="1890951"/>
          </a:xfrm>
          <a:prstGeom prst="roundRect">
            <a:avLst>
              <a:gd name="adj" fmla="val 1899"/>
            </a:avLst>
          </a:prstGeom>
          <a:solidFill>
            <a:srgbClr val="CFD6FC"/>
          </a:solidFill>
          <a:ln/>
        </p:spPr>
      </p:sp>
      <p:sp>
        <p:nvSpPr>
          <p:cNvPr id="6" name="Text 4"/>
          <p:cNvSpPr/>
          <p:nvPr/>
        </p:nvSpPr>
        <p:spPr>
          <a:xfrm>
            <a:off x="1065133" y="4175879"/>
            <a:ext cx="573071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mkdir mi-proyecto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mi-proyecto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init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375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Clonar existente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614761" y="3996452"/>
            <a:ext cx="6185535" cy="1124903"/>
          </a:xfrm>
          <a:prstGeom prst="roundRect">
            <a:avLst>
              <a:gd name="adj" fmla="val 31920"/>
            </a:avLst>
          </a:prstGeom>
          <a:solidFill>
            <a:srgbClr val="CFD6FC"/>
          </a:solidFill>
          <a:ln/>
        </p:spPr>
      </p:sp>
      <p:sp>
        <p:nvSpPr>
          <p:cNvPr id="9" name="Shape 7"/>
          <p:cNvSpPr/>
          <p:nvPr/>
        </p:nvSpPr>
        <p:spPr>
          <a:xfrm>
            <a:off x="7602855" y="3996452"/>
            <a:ext cx="6209348" cy="1124903"/>
          </a:xfrm>
          <a:prstGeom prst="roundRect">
            <a:avLst>
              <a:gd name="adj" fmla="val 3192"/>
            </a:avLst>
          </a:prstGeom>
          <a:solidFill>
            <a:srgbClr val="CFD6FC"/>
          </a:solidFill>
          <a:ln/>
        </p:spPr>
      </p:sp>
      <p:sp>
        <p:nvSpPr>
          <p:cNvPr id="10" name="Text 8"/>
          <p:cNvSpPr/>
          <p:nvPr/>
        </p:nvSpPr>
        <p:spPr>
          <a:xfrm>
            <a:off x="7842171" y="4175879"/>
            <a:ext cx="573071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 https://github.com/usuario/repositorio.git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</a:t>
            </a:r>
            <a:endParaRPr lang="en-US" sz="185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799CB42-B760-FD75-688A-74F04CE98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7772" y="7554841"/>
            <a:ext cx="2257740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El Ciclo Básico de Git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5302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Modificar archivos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72720" y="4209455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9941243" y="33068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Preparar archivos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53995" y="326481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9941243" y="57534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Confirmar cambios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81436" y="59725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8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055C5A4-A2CB-051E-5027-C51590B03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660" y="7533229"/>
            <a:ext cx="2257740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62645"/>
            <a:ext cx="635877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Añadir Archivos al Stage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225635"/>
            <a:ext cx="7468553" cy="3806071"/>
          </a:xfrm>
          <a:prstGeom prst="roundRect">
            <a:avLst>
              <a:gd name="adj" fmla="val 9434"/>
            </a:avLst>
          </a:prstGeom>
          <a:solidFill>
            <a:srgbClr val="CFD6FC"/>
          </a:solidFill>
          <a:ln/>
        </p:spPr>
      </p:sp>
      <p:sp>
        <p:nvSpPr>
          <p:cNvPr id="5" name="Shape 2"/>
          <p:cNvSpPr/>
          <p:nvPr/>
        </p:nvSpPr>
        <p:spPr>
          <a:xfrm>
            <a:off x="6312218" y="2225635"/>
            <a:ext cx="7492365" cy="3806071"/>
          </a:xfrm>
          <a:prstGeom prst="roundRect">
            <a:avLst>
              <a:gd name="adj" fmla="val 943"/>
            </a:avLst>
          </a:prstGeom>
          <a:solidFill>
            <a:srgbClr val="CFD6FC"/>
          </a:solidFill>
          <a:ln/>
        </p:spPr>
      </p:sp>
      <p:sp>
        <p:nvSpPr>
          <p:cNvPr id="6" name="Text 3"/>
          <p:cNvSpPr/>
          <p:nvPr/>
        </p:nvSpPr>
        <p:spPr>
          <a:xfrm>
            <a:off x="6551533" y="2405063"/>
            <a:ext cx="7013734" cy="3447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Añadir archivo específico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add archivo.txt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Añadir varios archivos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add archivo1.txt archivo2.txt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Añadir todos los archivos modificados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add .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Añadir archivos de manera interactiva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add -i</a:t>
            </a:r>
            <a:endParaRPr lang="en-US" sz="1850" dirty="0"/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630090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 staging area permite seleccionar qué cambios incluir en el próximo commit.</a:t>
            </a:r>
            <a:endParaRPr lang="en-US" sz="185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566C06C-0302-21AC-70F8-336B332C7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2660" y="7562757"/>
            <a:ext cx="2257740" cy="6668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489</Words>
  <Application>Microsoft Office PowerPoint</Application>
  <PresentationFormat>Personalizado</PresentationFormat>
  <Paragraphs>143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Nunito Semi Bold</vt:lpstr>
      <vt:lpstr>PT Sans Bold</vt:lpstr>
      <vt:lpstr>Consolas</vt:lpstr>
      <vt:lpstr>Arial</vt:lpstr>
      <vt:lpstr>PT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Facundo Martinez</cp:lastModifiedBy>
  <cp:revision>10</cp:revision>
  <dcterms:created xsi:type="dcterms:W3CDTF">2025-03-11T22:47:59Z</dcterms:created>
  <dcterms:modified xsi:type="dcterms:W3CDTF">2025-03-18T01:47:26Z</dcterms:modified>
</cp:coreProperties>
</file>